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18"/>
  </p:notesMasterIdLst>
  <p:handoutMasterIdLst>
    <p:handoutMasterId r:id="rId19"/>
  </p:handoutMasterIdLst>
  <p:sldIdLst>
    <p:sldId id="1882" r:id="rId2"/>
    <p:sldId id="2762" r:id="rId3"/>
    <p:sldId id="2715" r:id="rId4"/>
    <p:sldId id="2784" r:id="rId5"/>
    <p:sldId id="2786" r:id="rId6"/>
    <p:sldId id="2785" r:id="rId7"/>
    <p:sldId id="2782" r:id="rId8"/>
    <p:sldId id="2777" r:id="rId9"/>
    <p:sldId id="2608" r:id="rId10"/>
    <p:sldId id="2788" r:id="rId11"/>
    <p:sldId id="2789" r:id="rId12"/>
    <p:sldId id="2790" r:id="rId13"/>
    <p:sldId id="2791" r:id="rId14"/>
    <p:sldId id="2792" r:id="rId15"/>
    <p:sldId id="2779" r:id="rId16"/>
    <p:sldId id="2751" r:id="rId17"/>
  </p:sldIdLst>
  <p:sldSz cx="9144000" cy="6858000" type="screen4x3"/>
  <p:notesSz cx="6797675" cy="9926638"/>
  <p:embeddedFontLst>
    <p:embeddedFont>
      <p:font typeface="a옛날사진관3" panose="02020600000000000000" pitchFamily="18" charset="-127"/>
      <p:regular r:id="rId20"/>
    </p:embeddedFont>
    <p:embeddedFont>
      <p:font typeface="a옛날사진관4" panose="02020600000000000000" pitchFamily="18" charset="-127"/>
      <p:regular r:id="rId21"/>
    </p:embeddedFont>
    <p:embeddedFont>
      <p:font typeface="Brush Script MT" panose="03060802040406070304" pitchFamily="66" charset="0"/>
      <p:italic r:id="rId22"/>
    </p:embeddedFont>
    <p:embeddedFont>
      <p:font typeface="Microsoft GothicNeo" panose="020B0500000101010101" pitchFamily="50" charset="-127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9"/>
    <a:srgbClr val="BA8384"/>
    <a:srgbClr val="C55B12"/>
    <a:srgbClr val="AA6565"/>
    <a:srgbClr val="0000FF"/>
    <a:srgbClr val="C0504D"/>
    <a:srgbClr val="FFF8E5"/>
    <a:srgbClr val="F9F9F9"/>
    <a:srgbClr val="EDE2F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3182" autoAdjust="0"/>
  </p:normalViewPr>
  <p:slideViewPr>
    <p:cSldViewPr snapToGrid="0">
      <p:cViewPr varScale="1">
        <p:scale>
          <a:sx n="85" d="100"/>
          <a:sy n="85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3B41279-3652-26F6-31CF-4EBFC68B0E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109B8-F1FF-9292-4F94-E5E27C0A5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8BEC-A8D4-403B-B220-88C8410542F5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1DFE6-5D3E-5680-E059-205248F14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CEA2-41C2-21DE-25B2-62FC1A4FD8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25C77-DA1E-4916-9D2A-8E20BB756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A8-C6B4-474D-862F-87DAC541B37F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E71FB-57A0-44FE-B46A-C5335C7DF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4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1B47-D0E8-4829-9BA7-DDE585AC23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6718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1425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3375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5872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72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181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멘토님 혹은 교수님 조언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157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21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6001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8421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0017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7455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색감맞추기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95721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7175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넣기</a:t>
            </a:r>
            <a:r>
              <a:rPr lang="en-US" altLang="ko-KR" dirty="0"/>
              <a:t>(</a:t>
            </a:r>
            <a:r>
              <a:rPr lang="ko-KR" altLang="en-US" dirty="0"/>
              <a:t>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1785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5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내지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A6084415-CF5C-B0D1-DA82-B43FCCB5E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6601" b="-1"/>
          <a:stretch/>
        </p:blipFill>
        <p:spPr>
          <a:xfrm>
            <a:off x="0" y="-1"/>
            <a:ext cx="9144000" cy="5293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E254C-D5E6-4067-A06E-B1686432C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126132"/>
            <a:ext cx="1381992" cy="503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8F565A-A7AB-2B42-A4B7-7B8C9597CC61}"/>
              </a:ext>
            </a:extLst>
          </p:cNvPr>
          <p:cNvSpPr/>
          <p:nvPr userDrawn="1"/>
        </p:nvSpPr>
        <p:spPr>
          <a:xfrm>
            <a:off x="0" y="4038600"/>
            <a:ext cx="9144000" cy="1727200"/>
          </a:xfrm>
          <a:prstGeom prst="rect">
            <a:avLst/>
          </a:prstGeom>
          <a:solidFill>
            <a:srgbClr val="7D1416">
              <a:alpha val="5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white">
          <a:xfrm>
            <a:off x="457199" y="4097669"/>
            <a:ext cx="5638797" cy="1171376"/>
          </a:xfrm>
        </p:spPr>
        <p:txBody>
          <a:bodyPr anchor="ctr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5331655"/>
            <a:ext cx="5638795" cy="403259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" name="Straight Connector 4"/>
          <p:cNvCxnSpPr/>
          <p:nvPr/>
        </p:nvCxnSpPr>
        <p:spPr bwMode="black">
          <a:xfrm>
            <a:off x="7181882" y="4953486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>
            <a:cxnSpLocks/>
          </p:cNvCxnSpPr>
          <p:nvPr/>
        </p:nvCxnSpPr>
        <p:spPr bwMode="black">
          <a:xfrm>
            <a:off x="7173911" y="5302853"/>
            <a:ext cx="1735227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18A78-AFA1-4EC2-825B-913C8AA38E16}"/>
              </a:ext>
            </a:extLst>
          </p:cNvPr>
          <p:cNvSpPr/>
          <p:nvPr userDrawn="1"/>
        </p:nvSpPr>
        <p:spPr bwMode="black">
          <a:xfrm>
            <a:off x="7253658" y="4986555"/>
            <a:ext cx="1589970" cy="28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고려대학교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066FE-E348-407F-A905-6EFE4836C822}"/>
              </a:ext>
            </a:extLst>
          </p:cNvPr>
          <p:cNvSpPr/>
          <p:nvPr userDrawn="1"/>
        </p:nvSpPr>
        <p:spPr bwMode="black">
          <a:xfrm>
            <a:off x="7253658" y="5342288"/>
            <a:ext cx="1589970" cy="331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</a:rPr>
              <a:t>인공지능사이버보안학과</a:t>
            </a:r>
          </a:p>
        </p:txBody>
      </p:sp>
    </p:spTree>
    <p:extLst>
      <p:ext uri="{BB962C8B-B14F-4D97-AF65-F5344CB8AC3E}">
        <p14:creationId xmlns:p14="http://schemas.microsoft.com/office/powerpoint/2010/main" val="17346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solidFill>
          <a:schemeClr val="bg1">
            <a:lumMod val="8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0" y="1744068"/>
            <a:ext cx="31242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Open Sans"/>
              <a:cs typeface="Open Sans"/>
            </a:endParaRP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A6322BEC-7D70-4A27-8AF1-31248748B8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3400" y="787401"/>
            <a:ext cx="2727000" cy="110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B82F30D-01B2-4ADB-9DD0-1CC07ADE1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962400" y="990600"/>
            <a:ext cx="4724400" cy="4876800"/>
          </a:xfrm>
        </p:spPr>
        <p:txBody>
          <a:bodyPr anchor="ctr">
            <a:normAutofit/>
          </a:bodyPr>
          <a:lstStyle>
            <a:lvl1pPr marL="431990" indent="-431990"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31990" indent="0">
              <a:buFontTx/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82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슬라이드 (이중제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68409" y="229472"/>
            <a:ext cx="8607185" cy="696000"/>
          </a:xfrm>
          <a:prstGeom prst="rect">
            <a:avLst/>
          </a:prstGeom>
        </p:spPr>
        <p:txBody>
          <a:bodyPr vert="horz" lIns="90000" tIns="36000" rIns="91440" bIns="36000" rtlCol="0" anchor="ctr">
            <a:normAutofit/>
          </a:bodyPr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텍스트 스타일 편집</a:t>
            </a:r>
            <a:endParaRPr lang="en-JM"/>
          </a:p>
        </p:txBody>
      </p:sp>
      <p:cxnSp>
        <p:nvCxnSpPr>
          <p:cNvPr id="5" name="직선 연결선 23">
            <a:extLst>
              <a:ext uri="{FF2B5EF4-FFF2-40B4-BE49-F238E27FC236}">
                <a16:creationId xmlns:a16="http://schemas.microsoft.com/office/drawing/2014/main" id="{777CB467-FC56-0847-BD53-F1A199E190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60000" y="928305"/>
            <a:ext cx="842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E4B95B-C8BA-D047-AD36-98F364D3473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5559" y="1140412"/>
            <a:ext cx="8492884" cy="532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>
              <a:lnSpc>
                <a:spcPct val="110000"/>
              </a:lnSpc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>
              <a:buFont typeface="Arial" panose="020B0604020202020204" pitchFamily="34" charset="0"/>
              <a:buChar char="□"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2pPr>
            <a:lvl3pPr marL="541325" indent="-182558"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15945" indent="-174621">
              <a:buFont typeface="Verdana" panose="020B0604030504040204" pitchFamily="34" charset="0"/>
              <a:buChar char="-"/>
              <a:defRPr sz="105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 marL="1072773" indent="-228594">
              <a:buFont typeface=".AppleSystemUIFont" charset="-120"/>
              <a:buChar char="-"/>
              <a:defRPr sz="1000">
                <a:solidFill>
                  <a:schemeClr val="tx1"/>
                </a:solidFill>
              </a:defRPr>
            </a:lvl6pPr>
            <a:lvl7pPr marL="1171771">
              <a:defRPr sz="1000"/>
            </a:lvl7pPr>
            <a:lvl8pPr marL="1367966" indent="-228594">
              <a:buFont typeface="Verdana" panose="020B0604030504040204" pitchFamily="34" charset="0"/>
              <a:buChar char="-"/>
              <a:defRPr sz="1000"/>
            </a:lvl8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5"/>
            <a:r>
              <a:rPr lang="ko-KR" altLang="en-US"/>
              <a:t>여섯째 수준</a:t>
            </a:r>
            <a:endParaRPr lang="en-US" altLang="ko-KR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12588D-33EC-4ADB-B8CC-2DDD2DC19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68409" y="71967"/>
            <a:ext cx="4227385" cy="288000"/>
          </a:xfrm>
        </p:spPr>
        <p:txBody>
          <a:bodyPr lIns="108000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내지1.png">
            <a:extLst>
              <a:ext uri="{FF2B5EF4-FFF2-40B4-BE49-F238E27FC236}">
                <a16:creationId xmlns:a16="http://schemas.microsoft.com/office/drawing/2014/main" id="{5FDF338F-2784-4DE1-9C76-1BB37EE6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800">
              <a:solidFill>
                <a:srgbClr val="F34F57"/>
              </a:solidFill>
              <a:latin typeface="Calibri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8A82B206-5903-0B4B-832E-3C6D0827AE6E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3048000" y="3733800"/>
            <a:ext cx="3132000" cy="0"/>
          </a:xfrm>
          <a:prstGeom prst="line">
            <a:avLst/>
          </a:prstGeom>
          <a:ln w="15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377365C-8323-4554-B5AE-19D48879FE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55" y="5058426"/>
            <a:ext cx="1442291" cy="6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61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8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70842F-E3DB-4323-A219-6428F4F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4109422"/>
            <a:ext cx="7199441" cy="1108037"/>
          </a:xfrm>
        </p:spPr>
        <p:txBody>
          <a:bodyPr>
            <a:normAutofit/>
          </a:bodyPr>
          <a:lstStyle/>
          <a:p>
            <a:r>
              <a:rPr lang="ko-KR" altLang="en-US" dirty="0"/>
              <a:t>제어망의 서버</a:t>
            </a:r>
            <a:r>
              <a:rPr lang="en-US" altLang="ko-KR" dirty="0"/>
              <a:t>,PC </a:t>
            </a:r>
            <a:r>
              <a:rPr lang="ko-KR" altLang="en-US" dirty="0"/>
              <a:t>등 </a:t>
            </a:r>
            <a:r>
              <a:rPr lang="en-US" altLang="ko-KR" dirty="0"/>
              <a:t>OS</a:t>
            </a:r>
            <a:r>
              <a:rPr lang="ko-KR" altLang="en-US" dirty="0"/>
              <a:t>로 구동되는 </a:t>
            </a:r>
            <a:r>
              <a:rPr lang="en-US" altLang="ko-KR" dirty="0"/>
              <a:t>IT </a:t>
            </a:r>
            <a:r>
              <a:rPr lang="ko-KR" altLang="en-US" dirty="0"/>
              <a:t>기기의 보안 취약점 점검을 자동화 할 수 있는 기술 개발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D90D336-484D-40DB-A49F-F34205F9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937" y="5368068"/>
            <a:ext cx="5192674" cy="36226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중간 발표</a:t>
            </a:r>
            <a:endParaRPr lang="ko-KR" sz="1600" dirty="0"/>
          </a:p>
        </p:txBody>
      </p:sp>
    </p:spTree>
    <p:extLst>
      <p:ext uri="{BB962C8B-B14F-4D97-AF65-F5344CB8AC3E}">
        <p14:creationId xmlns:p14="http://schemas.microsoft.com/office/powerpoint/2010/main" val="385464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3BAD-AF23-1EBA-2670-F0D349CB397E}"/>
              </a:ext>
            </a:extLst>
          </p:cNvPr>
          <p:cNvSpPr/>
          <p:nvPr/>
        </p:nvSpPr>
        <p:spPr>
          <a:xfrm>
            <a:off x="143508" y="1361098"/>
            <a:ext cx="8856984" cy="444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5FFF-09E4-27E8-9EBE-9F20ADBB2F26}"/>
              </a:ext>
            </a:extLst>
          </p:cNvPr>
          <p:cNvSpPr/>
          <p:nvPr/>
        </p:nvSpPr>
        <p:spPr>
          <a:xfrm>
            <a:off x="1485872" y="1534989"/>
            <a:ext cx="7183559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122D-AF33-B16D-AEC1-D821850153D1}"/>
              </a:ext>
            </a:extLst>
          </p:cNvPr>
          <p:cNvSpPr txBox="1"/>
          <p:nvPr/>
        </p:nvSpPr>
        <p:spPr>
          <a:xfrm>
            <a:off x="2114548" y="1526647"/>
            <a:ext cx="495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620B-B71F-3F66-DF69-0DDAA75F1A6A}"/>
              </a:ext>
            </a:extLst>
          </p:cNvPr>
          <p:cNvSpPr txBox="1"/>
          <p:nvPr/>
        </p:nvSpPr>
        <p:spPr>
          <a:xfrm>
            <a:off x="3924138" y="1528669"/>
            <a:ext cx="5832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5638BA-9933-81AC-4FE5-306DA1851B7C}"/>
              </a:ext>
            </a:extLst>
          </p:cNvPr>
          <p:cNvCxnSpPr>
            <a:cxnSpLocks/>
          </p:cNvCxnSpPr>
          <p:nvPr/>
        </p:nvCxnSpPr>
        <p:spPr>
          <a:xfrm>
            <a:off x="3260811" y="2019082"/>
            <a:ext cx="185996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1DD3-658F-2EFF-25D7-29B42558062C}"/>
              </a:ext>
            </a:extLst>
          </p:cNvPr>
          <p:cNvGrpSpPr/>
          <p:nvPr/>
        </p:nvGrpSpPr>
        <p:grpSpPr>
          <a:xfrm>
            <a:off x="1221509" y="2178096"/>
            <a:ext cx="1989178" cy="1348967"/>
            <a:chOff x="314881" y="2302135"/>
            <a:chExt cx="2652237" cy="1798621"/>
          </a:xfrm>
          <a:solidFill>
            <a:srgbClr val="BA8384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91925A-8DAA-5445-EA16-EE07D27D1E58}"/>
                </a:ext>
              </a:extLst>
            </p:cNvPr>
            <p:cNvSpPr/>
            <p:nvPr/>
          </p:nvSpPr>
          <p:spPr>
            <a:xfrm>
              <a:off x="314881" y="2302135"/>
              <a:ext cx="2652237" cy="3193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착수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FB6BC-868A-D9C2-9787-505DA4D89F9B}"/>
                </a:ext>
              </a:extLst>
            </p:cNvPr>
            <p:cNvSpPr txBox="1"/>
            <p:nvPr/>
          </p:nvSpPr>
          <p:spPr>
            <a:xfrm>
              <a:off x="347156" y="2621292"/>
              <a:ext cx="1833469" cy="147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 빌딩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 개요 파악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요구 사항 확인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업무 분장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킥오프 발표</a:t>
              </a:r>
              <a:endParaRPr lang="en-US" altLang="ko-KR" sz="9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14B52-9138-D7F2-297A-304DA926BAEE}"/>
              </a:ext>
            </a:extLst>
          </p:cNvPr>
          <p:cNvSpPr/>
          <p:nvPr/>
        </p:nvSpPr>
        <p:spPr>
          <a:xfrm>
            <a:off x="1262731" y="1534932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82E93-7731-35E3-1433-D0B58A38B247}"/>
              </a:ext>
            </a:extLst>
          </p:cNvPr>
          <p:cNvSpPr/>
          <p:nvPr/>
        </p:nvSpPr>
        <p:spPr>
          <a:xfrm>
            <a:off x="2595114" y="2496989"/>
            <a:ext cx="2525659" cy="255117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6897-6529-456A-841F-DCBA12B5E7AA}"/>
              </a:ext>
            </a:extLst>
          </p:cNvPr>
          <p:cNvSpPr/>
          <p:nvPr/>
        </p:nvSpPr>
        <p:spPr>
          <a:xfrm>
            <a:off x="2580764" y="2838170"/>
            <a:ext cx="2550080" cy="416471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F4109D-9257-652A-8EF0-CF23609818DB}"/>
              </a:ext>
            </a:extLst>
          </p:cNvPr>
          <p:cNvSpPr/>
          <p:nvPr/>
        </p:nvSpPr>
        <p:spPr>
          <a:xfrm>
            <a:off x="3011647" y="3348158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접속 모듈 개발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AE01FC-8F8A-9744-BBD5-C5E6BEFEA535}"/>
              </a:ext>
            </a:extLst>
          </p:cNvPr>
          <p:cNvSpPr/>
          <p:nvPr/>
        </p:nvSpPr>
        <p:spPr>
          <a:xfrm>
            <a:off x="8727086" y="1534989"/>
            <a:ext cx="135000" cy="265510"/>
          </a:xfrm>
          <a:prstGeom prst="rect">
            <a:avLst/>
          </a:prstGeom>
          <a:solidFill>
            <a:srgbClr val="7C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C0A569-D3DA-AA9B-D409-803AC2EBFF3E}"/>
              </a:ext>
            </a:extLst>
          </p:cNvPr>
          <p:cNvSpPr/>
          <p:nvPr/>
        </p:nvSpPr>
        <p:spPr>
          <a:xfrm>
            <a:off x="1358843" y="5081275"/>
            <a:ext cx="7368243" cy="255117"/>
          </a:xfrm>
          <a:prstGeom prst="rect">
            <a:avLst/>
          </a:prstGeom>
          <a:gradFill flip="none" rotWithShape="1">
            <a:gsLst>
              <a:gs pos="7000">
                <a:srgbClr val="BA8384"/>
              </a:gs>
              <a:gs pos="42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주간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TODO List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업데이트 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캡스톤디자인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정기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레포트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B20C55-703B-28CA-B689-D77A20932109}"/>
              </a:ext>
            </a:extLst>
          </p:cNvPr>
          <p:cNvGrpSpPr/>
          <p:nvPr/>
        </p:nvGrpSpPr>
        <p:grpSpPr>
          <a:xfrm>
            <a:off x="178272" y="1903735"/>
            <a:ext cx="928754" cy="3810953"/>
            <a:chOff x="479425" y="1409686"/>
            <a:chExt cx="1238339" cy="5081270"/>
          </a:xfrm>
          <a:solidFill>
            <a:srgbClr val="7C0019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78FDF-F0F1-B7EF-4A8F-44DEB655F4E8}"/>
                </a:ext>
              </a:extLst>
            </p:cNvPr>
            <p:cNvSpPr/>
            <p:nvPr/>
          </p:nvSpPr>
          <p:spPr>
            <a:xfrm>
              <a:off x="479425" y="1409686"/>
              <a:ext cx="1238338" cy="79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프로젝트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착수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AB5F8F-0662-9774-1B4F-F264F8E6A5CE}"/>
                </a:ext>
              </a:extLst>
            </p:cNvPr>
            <p:cNvSpPr/>
            <p:nvPr/>
          </p:nvSpPr>
          <p:spPr>
            <a:xfrm>
              <a:off x="491846" y="2262333"/>
              <a:ext cx="1225916" cy="94856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스크립트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작성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D9FC16D-BFAF-AB7F-7778-A1A027745799}"/>
                </a:ext>
              </a:extLst>
            </p:cNvPr>
            <p:cNvSpPr/>
            <p:nvPr/>
          </p:nvSpPr>
          <p:spPr>
            <a:xfrm>
              <a:off x="491848" y="3335583"/>
              <a:ext cx="1225916" cy="114312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F69C3-D80A-3046-3ECC-4F2DB77658D4}"/>
                </a:ext>
              </a:extLst>
            </p:cNvPr>
            <p:cNvSpPr/>
            <p:nvPr/>
          </p:nvSpPr>
          <p:spPr>
            <a:xfrm>
              <a:off x="483000" y="4570565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UI, DB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9A872-2D31-B0C4-F6C5-84E4426807E1}"/>
                </a:ext>
              </a:extLst>
            </p:cNvPr>
            <p:cNvSpPr/>
            <p:nvPr/>
          </p:nvSpPr>
          <p:spPr>
            <a:xfrm>
              <a:off x="479425" y="5593106"/>
              <a:ext cx="1234764" cy="8978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  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7A50EC-C23F-FF7C-28E0-64999A57218E}"/>
              </a:ext>
            </a:extLst>
          </p:cNvPr>
          <p:cNvSpPr txBox="1"/>
          <p:nvPr/>
        </p:nvSpPr>
        <p:spPr>
          <a:xfrm>
            <a:off x="5814826" y="1523499"/>
            <a:ext cx="581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FC833B-B041-1D0F-0DB2-E192816C2FF8}"/>
              </a:ext>
            </a:extLst>
          </p:cNvPr>
          <p:cNvSpPr txBox="1"/>
          <p:nvPr/>
        </p:nvSpPr>
        <p:spPr>
          <a:xfrm>
            <a:off x="7589155" y="1522691"/>
            <a:ext cx="579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DE5BF0-A4BB-9E34-A319-6B754163B75F}"/>
              </a:ext>
            </a:extLst>
          </p:cNvPr>
          <p:cNvCxnSpPr/>
          <p:nvPr/>
        </p:nvCxnSpPr>
        <p:spPr>
          <a:xfrm>
            <a:off x="3260811" y="1534932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577DE8-F453-CE21-EB7B-1AA2B6E6B3C8}"/>
              </a:ext>
            </a:extLst>
          </p:cNvPr>
          <p:cNvCxnSpPr/>
          <p:nvPr/>
        </p:nvCxnSpPr>
        <p:spPr>
          <a:xfrm>
            <a:off x="5095182" y="1517699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EE29A-BAAC-CE12-F0B9-2108058D391C}"/>
              </a:ext>
            </a:extLst>
          </p:cNvPr>
          <p:cNvCxnSpPr/>
          <p:nvPr/>
        </p:nvCxnSpPr>
        <p:spPr>
          <a:xfrm>
            <a:off x="6875596" y="1506205"/>
            <a:ext cx="0" cy="288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B747CA-9E83-184B-48B2-47E19856C486}"/>
              </a:ext>
            </a:extLst>
          </p:cNvPr>
          <p:cNvSpPr/>
          <p:nvPr/>
        </p:nvSpPr>
        <p:spPr>
          <a:xfrm>
            <a:off x="3011646" y="3809461"/>
            <a:ext cx="1958634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파싱 모듈 개발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B97186-E233-658E-3B08-6687F73DAF5A}"/>
              </a:ext>
            </a:extLst>
          </p:cNvPr>
          <p:cNvSpPr/>
          <p:nvPr/>
        </p:nvSpPr>
        <p:spPr>
          <a:xfrm>
            <a:off x="1749398" y="4233004"/>
            <a:ext cx="1032190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DB,UI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설계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390517E-FEC3-9066-8720-42DE6E20E2F1}"/>
              </a:ext>
            </a:extLst>
          </p:cNvPr>
          <p:cNvCxnSpPr>
            <a:cxnSpLocks/>
          </p:cNvCxnSpPr>
          <p:nvPr/>
        </p:nvCxnSpPr>
        <p:spPr>
          <a:xfrm>
            <a:off x="1245715" y="1903735"/>
            <a:ext cx="1915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802426-F3CA-AC63-C053-3963E6E5B442}"/>
              </a:ext>
            </a:extLst>
          </p:cNvPr>
          <p:cNvSpPr/>
          <p:nvPr/>
        </p:nvSpPr>
        <p:spPr>
          <a:xfrm>
            <a:off x="1749398" y="3600756"/>
            <a:ext cx="1137349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F125A-1CD2-7C73-88B8-993EDB751C91}"/>
              </a:ext>
            </a:extLst>
          </p:cNvPr>
          <p:cNvSpPr/>
          <p:nvPr/>
        </p:nvSpPr>
        <p:spPr>
          <a:xfrm>
            <a:off x="5255739" y="2496988"/>
            <a:ext cx="1197080" cy="255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규제 지침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31F7A-2306-EE0A-DA18-42502BDE03D7}"/>
              </a:ext>
            </a:extLst>
          </p:cNvPr>
          <p:cNvSpPr/>
          <p:nvPr/>
        </p:nvSpPr>
        <p:spPr>
          <a:xfrm>
            <a:off x="5255743" y="2838170"/>
            <a:ext cx="1709839" cy="416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Windows, Linux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항목 스크립트 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0FF90-BCA9-3DC7-987E-C18FEAA25144}"/>
              </a:ext>
            </a:extLst>
          </p:cNvPr>
          <p:cNvSpPr/>
          <p:nvPr/>
        </p:nvSpPr>
        <p:spPr>
          <a:xfrm>
            <a:off x="5095182" y="3544780"/>
            <a:ext cx="1297257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B9472-7EFE-2D1C-360E-94ABE3E22EC8}"/>
              </a:ext>
            </a:extLst>
          </p:cNvPr>
          <p:cNvSpPr/>
          <p:nvPr/>
        </p:nvSpPr>
        <p:spPr>
          <a:xfrm>
            <a:off x="6517340" y="3544780"/>
            <a:ext cx="1612135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테스트 및</a:t>
            </a:r>
            <a:endParaRPr lang="en-US" altLang="ko-KR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ED412-B877-7881-F232-936708EE85A3}"/>
              </a:ext>
            </a:extLst>
          </p:cNvPr>
          <p:cNvSpPr/>
          <p:nvPr/>
        </p:nvSpPr>
        <p:spPr>
          <a:xfrm>
            <a:off x="5095182" y="4410930"/>
            <a:ext cx="1780414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구현 및 점검 모듈 연동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DF73-299F-7FB4-AFFB-3452D82E7765}"/>
              </a:ext>
            </a:extLst>
          </p:cNvPr>
          <p:cNvSpPr/>
          <p:nvPr/>
        </p:nvSpPr>
        <p:spPr>
          <a:xfrm>
            <a:off x="6995156" y="4410930"/>
            <a:ext cx="1134319" cy="393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4847C-9808-FD0B-E97C-46F0195F3753}"/>
              </a:ext>
            </a:extLst>
          </p:cNvPr>
          <p:cNvSpPr/>
          <p:nvPr/>
        </p:nvSpPr>
        <p:spPr>
          <a:xfrm>
            <a:off x="8168265" y="2177920"/>
            <a:ext cx="707328" cy="239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AF005-B499-1BE0-078C-52BF5A7CB6AC}"/>
              </a:ext>
            </a:extLst>
          </p:cNvPr>
          <p:cNvSpPr/>
          <p:nvPr/>
        </p:nvSpPr>
        <p:spPr>
          <a:xfrm>
            <a:off x="1350770" y="5429409"/>
            <a:ext cx="7368243" cy="255117"/>
          </a:xfrm>
          <a:prstGeom prst="rect">
            <a:avLst/>
          </a:prstGeom>
          <a:gradFill flip="none" rotWithShape="1">
            <a:gsLst>
              <a:gs pos="7000">
                <a:srgbClr val="BA8384"/>
              </a:gs>
              <a:gs pos="42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수시로 진행된 사항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기술에 대한 줌 미팅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645A85-6BF8-770E-5BDE-D7655058FDB4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수행 일정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326ED-A016-A442-6FDA-602B51851FD0}"/>
              </a:ext>
            </a:extLst>
          </p:cNvPr>
          <p:cNvSpPr/>
          <p:nvPr/>
        </p:nvSpPr>
        <p:spPr>
          <a:xfrm>
            <a:off x="2856471" y="4241876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일부 화면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42B67E-62EB-C6AC-D474-EF2FFA9FE3C5}"/>
              </a:ext>
            </a:extLst>
          </p:cNvPr>
          <p:cNvSpPr/>
          <p:nvPr/>
        </p:nvSpPr>
        <p:spPr>
          <a:xfrm>
            <a:off x="3474549" y="4664893"/>
            <a:ext cx="1495731" cy="393244"/>
          </a:xfrm>
          <a:prstGeom prst="rect">
            <a:avLst/>
          </a:prstGeom>
          <a:solidFill>
            <a:srgbClr val="BA83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연동</a:t>
            </a:r>
          </a:p>
        </p:txBody>
      </p:sp>
    </p:spTree>
    <p:extLst>
      <p:ext uri="{BB962C8B-B14F-4D97-AF65-F5344CB8AC3E}">
        <p14:creationId xmlns:p14="http://schemas.microsoft.com/office/powerpoint/2010/main" val="15323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스크립트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문서를 확인하여 어떠한 유형이 있는지 파악하고 스크립트 파일을 어떻게 작성할지 설계하였다고 설명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XML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스크립트 설계된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내용와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해당 방식을 사용할 때 장단 점을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점검 모듈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어떠한 함수들이 필요할지 생각하고 해당 함수들을 설계 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코드만 미리 구현하고 자잘한 부분은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연계하여 다듬어 나갈 예정이라는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스니펫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Flow Chart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통해서 전체적으로 코드를 확인할 수 있게 작성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0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PyQT5 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사용한다고 말하고 사용하는 이유에 대한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 특성상 짧은 기간안에 여태 </a:t>
            </a:r>
            <a:r>
              <a:rPr lang="ko-KR" altLang="en-US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만들려고 하면 담당 팀원이 이전 팀플에서 사용했던 </a:t>
            </a:r>
            <a:r>
              <a:rPr lang="en-US" altLang="ko-KR" sz="15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PyQT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가벼운 점검 모듈을 작성하기 위해서는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MongoDB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MySQL 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더 가벼운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Sqlite3</a:t>
            </a:r>
            <a:r>
              <a:rPr lang="ko-KR" altLang="en-US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적절하다 판단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요구사항에 따라 필요한 화면을 와이어 프레임으로 작성 하여 피드백 후 필요한 화면 작성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똑같이 관계도를 작성하여 피드백 후 결정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9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상세 설계서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앞서 설명 한 내용을 바탕으로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설계서를 작성하였다고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 파일로 작성한 프로젝트 진행 상황을 보여주면서 해당 방식으로 진행하고 있다고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657927-BC24-DCBE-1989-F681910ABF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작성된 부분까지 시연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나머지 부분에 대한 구현을 수행하고 프로그램 테스트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사용설명서 작성으로 마무리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할것이라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설명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장치에 대한 규제 점검 자동화는 여태까지 윈도우와 리눅스로 작성해본 경험을 토대로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PLC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규제 지침 파악 후 자동화가 가능할지 문서 형태로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향후 연구로 남길 예정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4C61-6588-4442-BAF6-2B8C1E840B52}"/>
              </a:ext>
            </a:extLst>
          </p:cNvPr>
          <p:cNvSpPr txBox="1"/>
          <p:nvPr/>
        </p:nvSpPr>
        <p:spPr bwMode="white">
          <a:xfrm>
            <a:off x="2362200" y="2658070"/>
            <a:ext cx="441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  <a:endParaRPr lang="ko-KR" altLang="en-US" sz="6000">
              <a:solidFill>
                <a:schemeClr val="bg1"/>
              </a:solidFill>
              <a:latin typeface="Brush Script MT" panose="03060802040406070304" pitchFamily="66" charset="-122"/>
              <a:ea typeface="+mj-ea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4871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9F81037-AA9A-6AAA-727A-2644DE17DA05}"/>
              </a:ext>
            </a:extLst>
          </p:cNvPr>
          <p:cNvSpPr txBox="1">
            <a:spLocks/>
          </p:cNvSpPr>
          <p:nvPr/>
        </p:nvSpPr>
        <p:spPr bwMode="gray">
          <a:xfrm>
            <a:off x="4572000" y="2814968"/>
            <a:ext cx="5996536" cy="385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31990" indent="-43199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chemeClr val="accent2">
                  <a:lumMod val="75000"/>
                </a:schemeClr>
              </a:buClr>
              <a:buSzPct val="140000"/>
              <a:buFont typeface="+mj-lt"/>
              <a:buAutoNum type="arabicPeriod"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3199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53735"/>
              </a:buClr>
            </a:pPr>
            <a:r>
              <a:rPr kumimoji="1" lang="ko-KR" altLang="en-US" sz="1700" dirty="0" err="1"/>
              <a:t>팀소개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주제 소개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일정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수행 내용</a:t>
            </a:r>
            <a:endParaRPr kumimoji="1" lang="en-US" altLang="ko-KR" sz="1700" dirty="0"/>
          </a:p>
          <a:p>
            <a:pPr>
              <a:buClr>
                <a:srgbClr val="953735"/>
              </a:buClr>
            </a:pPr>
            <a:r>
              <a:rPr kumimoji="1" lang="ko-KR" altLang="en-US" sz="1700" dirty="0"/>
              <a:t>결론</a:t>
            </a:r>
            <a:endParaRPr kumimoji="1"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56626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8F2F6D4-DC8B-7D91-FFCE-7075949C5990}"/>
              </a:ext>
            </a:extLst>
          </p:cNvPr>
          <p:cNvSpPr/>
          <p:nvPr/>
        </p:nvSpPr>
        <p:spPr>
          <a:xfrm>
            <a:off x="1752082" y="1416846"/>
            <a:ext cx="5626301" cy="1940492"/>
          </a:xfrm>
          <a:prstGeom prst="roundRect">
            <a:avLst>
              <a:gd name="adj" fmla="val 13324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704C5-5ECF-6502-657C-563A7EF3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54366"/>
              </p:ext>
            </p:extLst>
          </p:nvPr>
        </p:nvGraphicFramePr>
        <p:xfrm>
          <a:off x="2833764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교수님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조금환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교수님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A0D7FBC2-8060-D9A9-2EDE-6E12472B14CC}"/>
              </a:ext>
            </a:extLst>
          </p:cNvPr>
          <p:cNvSpPr/>
          <p:nvPr/>
        </p:nvSpPr>
        <p:spPr>
          <a:xfrm>
            <a:off x="70338" y="3427309"/>
            <a:ext cx="9003324" cy="2368083"/>
          </a:xfrm>
          <a:prstGeom prst="roundRect">
            <a:avLst>
              <a:gd name="adj" fmla="val 12362"/>
            </a:avLst>
          </a:prstGeom>
          <a:solidFill>
            <a:srgbClr val="BA83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E7AB0-A155-2565-D70B-DDDA83F9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" y="3649170"/>
            <a:ext cx="768846" cy="106944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07B89F8-82D6-DF01-8261-2D4727A0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1944"/>
              </p:ext>
            </p:extLst>
          </p:nvPr>
        </p:nvGraphicFramePr>
        <p:xfrm>
          <a:off x="4760443" y="2661884"/>
          <a:ext cx="1470429" cy="6204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42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84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심영복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대표님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2733526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589C952-320F-B81C-5F2D-13E5FC15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42172"/>
              </p:ext>
            </p:extLst>
          </p:nvPr>
        </p:nvGraphicFramePr>
        <p:xfrm>
          <a:off x="443673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오병윤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790A499-A637-183D-F5C6-36C692C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24596"/>
              </p:ext>
            </p:extLst>
          </p:nvPr>
        </p:nvGraphicFramePr>
        <p:xfrm>
          <a:off x="1860619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김연수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자동화 모듈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D4D71-8295-2814-F4F9-ADE374D2D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39794"/>
              </p:ext>
            </p:extLst>
          </p:nvPr>
        </p:nvGraphicFramePr>
        <p:xfrm>
          <a:off x="3277565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이도현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7C5112-2848-B39D-A8D1-97B8FF3E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3619"/>
              </p:ext>
            </p:extLst>
          </p:nvPr>
        </p:nvGraphicFramePr>
        <p:xfrm>
          <a:off x="4694511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최정민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스크립트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A4C22D-CDF6-9AA7-4293-F01CC86D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711"/>
              </p:ext>
            </p:extLst>
          </p:nvPr>
        </p:nvGraphicFramePr>
        <p:xfrm>
          <a:off x="6111202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김건희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0C0372D-0028-C24E-3246-42960BE08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66665"/>
              </p:ext>
            </p:extLst>
          </p:nvPr>
        </p:nvGraphicFramePr>
        <p:xfrm>
          <a:off x="7528148" y="4795516"/>
          <a:ext cx="1264548" cy="681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7189">
                  <a:extLst>
                    <a:ext uri="{9D8B030D-6E8A-4147-A177-3AD203B41FA5}">
                      <a16:colId xmlns:a16="http://schemas.microsoft.com/office/drawing/2014/main" val="713136807"/>
                    </a:ext>
                  </a:extLst>
                </a:gridCol>
                <a:gridCol w="847359">
                  <a:extLst>
                    <a:ext uri="{9D8B030D-6E8A-4147-A177-3AD203B41FA5}">
                      <a16:colId xmlns:a16="http://schemas.microsoft.com/office/drawing/2014/main" val="3813610947"/>
                    </a:ext>
                  </a:extLst>
                </a:gridCol>
              </a:tblGrid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조유빈</a:t>
                      </a:r>
                      <a:endParaRPr lang="ko-KR" altLang="en-US" sz="1100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8877907"/>
                  </a:ext>
                </a:extLst>
              </a:tr>
              <a:tr h="325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담당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</a:t>
                      </a:r>
                      <a:r>
                        <a:rPr lang="ko-KR" altLang="en-US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</a:t>
                      </a:r>
                      <a:endParaRPr lang="ko-KR" altLang="en-US" sz="1100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08285848"/>
                  </a:ext>
                </a:extLst>
              </a:tr>
            </a:tbl>
          </a:graphicData>
        </a:graphic>
      </p:graphicFrame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6ACFB91-3208-0FE2-7282-66AA4B195325}"/>
              </a:ext>
            </a:extLst>
          </p:cNvPr>
          <p:cNvSpPr txBox="1">
            <a:spLocks/>
          </p:cNvSpPr>
          <p:nvPr/>
        </p:nvSpPr>
        <p:spPr>
          <a:xfrm>
            <a:off x="3689585" y="1012793"/>
            <a:ext cx="1751294" cy="4410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캡틴오와 선원들</a:t>
            </a:r>
          </a:p>
        </p:txBody>
      </p:sp>
      <p:pic>
        <p:nvPicPr>
          <p:cNvPr id="44" name="그림 43" descr="사람, 인간의 얼굴, 목, 턱이(가) 표시된 사진&#10;&#10;자동 생성된 설명">
            <a:extLst>
              <a:ext uri="{FF2B5EF4-FFF2-40B4-BE49-F238E27FC236}">
                <a16:creationId xmlns:a16="http://schemas.microsoft.com/office/drawing/2014/main" id="{BD5A807E-50AA-C39E-388E-57206CBA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3" y="3649170"/>
            <a:ext cx="770400" cy="1069200"/>
          </a:xfrm>
          <a:prstGeom prst="rect">
            <a:avLst/>
          </a:prstGeom>
        </p:spPr>
      </p:pic>
      <p:pic>
        <p:nvPicPr>
          <p:cNvPr id="4" name="그림 3" descr="인간의 얼굴, 사람, 입술, 인물사진이(가) 표시된 사진&#10;&#10;자동 생성된 설명">
            <a:extLst>
              <a:ext uri="{FF2B5EF4-FFF2-40B4-BE49-F238E27FC236}">
                <a16:creationId xmlns:a16="http://schemas.microsoft.com/office/drawing/2014/main" id="{7D9F09C0-7013-BE51-D060-DCC8816462C1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6" y="3649170"/>
            <a:ext cx="842400" cy="1069200"/>
          </a:xfrm>
          <a:prstGeom prst="rect">
            <a:avLst/>
          </a:prstGeom>
        </p:spPr>
      </p:pic>
      <p:pic>
        <p:nvPicPr>
          <p:cNvPr id="6" name="그림 5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FF7505D2-ED10-ECE2-39B4-022095BA014A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2" y="3651986"/>
            <a:ext cx="842400" cy="1069200"/>
          </a:xfrm>
          <a:prstGeom prst="rect">
            <a:avLst/>
          </a:prstGeom>
        </p:spPr>
      </p:pic>
      <p:pic>
        <p:nvPicPr>
          <p:cNvPr id="5" name="그림 4" descr="인간의 얼굴, 사람, 인물사진, 턱이(가) 표시된 사진&#10;&#10;자동 생성된 설명">
            <a:extLst>
              <a:ext uri="{FF2B5EF4-FFF2-40B4-BE49-F238E27FC236}">
                <a16:creationId xmlns:a16="http://schemas.microsoft.com/office/drawing/2014/main" id="{892E73AE-6842-80AD-62AC-146207AE515B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9" y="3649170"/>
            <a:ext cx="842400" cy="1069200"/>
          </a:xfrm>
          <a:prstGeom prst="rect">
            <a:avLst/>
          </a:prstGeom>
        </p:spPr>
      </p:pic>
      <p:pic>
        <p:nvPicPr>
          <p:cNvPr id="9" name="그림 8" descr="의류, 하늘, 사람, 야외이(가) 표시된 사진&#10;&#10;자동 생성된 설명">
            <a:extLst>
              <a:ext uri="{FF2B5EF4-FFF2-40B4-BE49-F238E27FC236}">
                <a16:creationId xmlns:a16="http://schemas.microsoft.com/office/drawing/2014/main" id="{527D99D6-55B9-B965-32E9-FDE0BFFAF4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30" y="3649170"/>
            <a:ext cx="842400" cy="1069200"/>
          </a:xfrm>
          <a:prstGeom prst="rect">
            <a:avLst/>
          </a:prstGeom>
        </p:spPr>
      </p:pic>
      <p:pic>
        <p:nvPicPr>
          <p:cNvPr id="7" name="그림 6" descr="인간의 얼굴, 인물사진, 사람, 이마이(가) 표시된 사진&#10;&#10;자동 생성된 설명">
            <a:extLst>
              <a:ext uri="{FF2B5EF4-FFF2-40B4-BE49-F238E27FC236}">
                <a16:creationId xmlns:a16="http://schemas.microsoft.com/office/drawing/2014/main" id="{91B1B1EA-F3DE-8FC3-B084-33CAF7A2215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7" y="1523283"/>
            <a:ext cx="842400" cy="1069200"/>
          </a:xfrm>
          <a:prstGeom prst="rect">
            <a:avLst/>
          </a:prstGeom>
        </p:spPr>
      </p:pic>
      <p:pic>
        <p:nvPicPr>
          <p:cNvPr id="11" name="그림 10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69C4D98A-AE71-3EF9-7D41-9C2F5338DE6C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78" y="1522713"/>
            <a:ext cx="8424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상호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운영성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문제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엄격한 가동 시간 요구사항이 존재하는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시스템은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82557" lvl="1" indent="0">
              <a:buNone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보안 취약점 점검 및 조치가 늦음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이러한 문제를 악용하여 산업 전반에 걸쳐 산업용 장비에 대한 공격이 증가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 descr="텍스트, 의류, 스크린샷, 헬멧이(가) 표시된 사진&#10;&#10;자동 생성된 설명">
            <a:extLst>
              <a:ext uri="{FF2B5EF4-FFF2-40B4-BE49-F238E27FC236}">
                <a16:creationId xmlns:a16="http://schemas.microsoft.com/office/drawing/2014/main" id="{8E342220-450A-5696-D4A0-82FFF4254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" r="2014" b="1388"/>
          <a:stretch/>
        </p:blipFill>
        <p:spPr>
          <a:xfrm>
            <a:off x="2086893" y="2590691"/>
            <a:ext cx="4970214" cy="3649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0E14F-8D3F-B838-7F76-66D6D82B4851}"/>
              </a:ext>
            </a:extLst>
          </p:cNvPr>
          <p:cNvSpPr txBox="1"/>
          <p:nvPr/>
        </p:nvSpPr>
        <p:spPr>
          <a:xfrm>
            <a:off x="1367319" y="6231056"/>
            <a:ext cx="7451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Lucian Constantin,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산업제어시스템이 위험하다⋯“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1/3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이상 취약점 패치 안돼”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en-US" altLang="ko-KR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Itworld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2023.01.25, https://www.itworld.co.kr/news/274153</a:t>
            </a:r>
          </a:p>
        </p:txBody>
      </p:sp>
    </p:spTree>
    <p:extLst>
      <p:ext uri="{BB962C8B-B14F-4D97-AF65-F5344CB8AC3E}">
        <p14:creationId xmlns:p14="http://schemas.microsoft.com/office/powerpoint/2010/main" val="41255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ETRI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다른 연구 주제에서도 이러한 제어 시스템에 대한 취약점 점검을 진행하고 있음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대상은 대부분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L2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단계로 윈도우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리눅스 서버를 대상으로 취약점 점검 진행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B7B3F6-27FF-E597-7B34-91AE40FC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4" y="2619067"/>
            <a:ext cx="8455001" cy="3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캡스톤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디자인의 특성을 고려하여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이제까지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배운것을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고려하여 동일한 대상으로 진행 하되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좀더 소형화 하여 빠르고 가볍게 쓸 수 있도록 점검 자동화 프로그램을 설계 및 개발 진행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2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주제 소개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122632-9238-6DF7-8B80-73BAE40FEB60}"/>
              </a:ext>
            </a:extLst>
          </p:cNvPr>
          <p:cNvSpPr txBox="1">
            <a:spLocks/>
          </p:cNvSpPr>
          <p:nvPr/>
        </p:nvSpPr>
        <p:spPr>
          <a:xfrm>
            <a:off x="3165055" y="2667336"/>
            <a:ext cx="5400600" cy="5940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취약점 점검 자동화 시스템 구현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048BE4-3CB4-F427-D630-A3591F062FE1}"/>
              </a:ext>
            </a:extLst>
          </p:cNvPr>
          <p:cNvGrpSpPr/>
          <p:nvPr/>
        </p:nvGrpSpPr>
        <p:grpSpPr>
          <a:xfrm>
            <a:off x="3027407" y="3474531"/>
            <a:ext cx="5483783" cy="1877398"/>
            <a:chOff x="4223792" y="3212976"/>
            <a:chExt cx="7717556" cy="1512168"/>
          </a:xfrm>
          <a:solidFill>
            <a:srgbClr val="BA8384"/>
          </a:solidFill>
        </p:grpSpPr>
        <p:sp>
          <p:nvSpPr>
            <p:cNvPr id="36" name="사각형: 둥근 모서리 3">
              <a:extLst>
                <a:ext uri="{FF2B5EF4-FFF2-40B4-BE49-F238E27FC236}">
                  <a16:creationId xmlns:a16="http://schemas.microsoft.com/office/drawing/2014/main" id="{40F2EEC4-CD16-2F2C-D019-1B182F10A30C}"/>
                </a:ext>
              </a:extLst>
            </p:cNvPr>
            <p:cNvSpPr/>
            <p:nvPr/>
          </p:nvSpPr>
          <p:spPr>
            <a:xfrm>
              <a:off x="4223792" y="3212976"/>
              <a:ext cx="7717556" cy="1512168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77D78E-A7F2-A760-5CC6-B15C9C5E773B}"/>
                </a:ext>
              </a:extLst>
            </p:cNvPr>
            <p:cNvSpPr txBox="1"/>
            <p:nvPr/>
          </p:nvSpPr>
          <p:spPr>
            <a:xfrm>
              <a:off x="4359420" y="3395790"/>
              <a:ext cx="7547065" cy="9580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본 프로젝트의 수행을 통하여 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Windows 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운영체제를 사용하는 산업제어 시스템 보안 취약점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 중 자동화가 가능한 점검 항목을 선별하여 점검 프로그램 구현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산업제어 시스템 보안 수준 향상을 통한 안정적 서비스를 제공할 수 있는 기반을 마련</a:t>
              </a:r>
              <a:endParaRPr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34AB7E-7A6F-8609-DBC9-FEDCD58BD5E8}"/>
              </a:ext>
            </a:extLst>
          </p:cNvPr>
          <p:cNvGrpSpPr/>
          <p:nvPr/>
        </p:nvGrpSpPr>
        <p:grpSpPr>
          <a:xfrm>
            <a:off x="377343" y="2285704"/>
            <a:ext cx="2538282" cy="2422905"/>
            <a:chOff x="479376" y="2204864"/>
            <a:chExt cx="3384376" cy="32305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E6BB60-7417-3EB0-A0F2-850E3E74E033}"/>
                </a:ext>
              </a:extLst>
            </p:cNvPr>
            <p:cNvGrpSpPr/>
            <p:nvPr/>
          </p:nvGrpSpPr>
          <p:grpSpPr>
            <a:xfrm>
              <a:off x="479376" y="2204864"/>
              <a:ext cx="3384376" cy="3230540"/>
              <a:chOff x="1019436" y="1844824"/>
              <a:chExt cx="4500500" cy="439248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5FE36A6D-F0DB-53CF-0209-45934E576392}"/>
                  </a:ext>
                </a:extLst>
              </p:cNvPr>
              <p:cNvSpPr/>
              <p:nvPr/>
            </p:nvSpPr>
            <p:spPr>
              <a:xfrm>
                <a:off x="1019436" y="1916832"/>
                <a:ext cx="2772308" cy="2772308"/>
              </a:xfrm>
              <a:prstGeom prst="ellipse">
                <a:avLst/>
              </a:prstGeom>
              <a:solidFill>
                <a:srgbClr val="7E0000">
                  <a:alpha val="54902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E18686C-1CDF-CBD1-6E75-3C3B11941C72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2592288" cy="2592288"/>
              </a:xfrm>
              <a:prstGeom prst="ellipse">
                <a:avLst/>
              </a:prstGeom>
              <a:solidFill>
                <a:srgbClr val="AC0000">
                  <a:alpha val="54118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EA78FF7-71E5-ADB3-A9D4-0AFC67B5FA76}"/>
                  </a:ext>
                </a:extLst>
              </p:cNvPr>
              <p:cNvSpPr/>
              <p:nvPr/>
            </p:nvSpPr>
            <p:spPr>
              <a:xfrm>
                <a:off x="2063552" y="3429000"/>
                <a:ext cx="2808312" cy="2808312"/>
              </a:xfrm>
              <a:prstGeom prst="ellipse">
                <a:avLst/>
              </a:prstGeom>
              <a:solidFill>
                <a:srgbClr val="A80000">
                  <a:alpha val="30980"/>
                </a:srgbClr>
              </a:solidFill>
              <a:ln>
                <a:noFill/>
              </a:ln>
              <a:effectLst>
                <a:reflection stA="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42B884-E66E-AA7E-86BE-1529AABA1C79}"/>
                  </a:ext>
                </a:extLst>
              </p:cNvPr>
              <p:cNvSpPr txBox="1"/>
              <p:nvPr/>
            </p:nvSpPr>
            <p:spPr>
              <a:xfrm>
                <a:off x="1703512" y="3244335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EEB773-09FD-C0D8-EEA6-686185753BB3}"/>
                  </a:ext>
                </a:extLst>
              </p:cNvPr>
              <p:cNvSpPr txBox="1"/>
              <p:nvPr/>
            </p:nvSpPr>
            <p:spPr>
              <a:xfrm>
                <a:off x="4079776" y="2924943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2D81B3-A101-430F-9504-32579A6062B0}"/>
                  </a:ext>
                </a:extLst>
              </p:cNvPr>
              <p:cNvSpPr txBox="1"/>
              <p:nvPr/>
            </p:nvSpPr>
            <p:spPr>
              <a:xfrm>
                <a:off x="2927647" y="4797152"/>
                <a:ext cx="327537" cy="54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50" dirty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7BA8E4-212A-EDC0-F4E4-26E0485E77A2}"/>
                </a:ext>
              </a:extLst>
            </p:cNvPr>
            <p:cNvSpPr txBox="1"/>
            <p:nvPr/>
          </p:nvSpPr>
          <p:spPr>
            <a:xfrm>
              <a:off x="935179" y="3053793"/>
              <a:ext cx="9301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규제지침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CA6E6-609E-BB9A-B2A8-922F6B64AEE3}"/>
                </a:ext>
              </a:extLst>
            </p:cNvPr>
            <p:cNvSpPr txBox="1"/>
            <p:nvPr/>
          </p:nvSpPr>
          <p:spPr>
            <a:xfrm>
              <a:off x="2595971" y="2958376"/>
              <a:ext cx="10284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/>
                </a:rPr>
                <a:t>점검 모듈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2A055-0EB6-8686-AC89-0E86D2CB29EF}"/>
                </a:ext>
              </a:extLst>
            </p:cNvPr>
            <p:cNvSpPr txBox="1"/>
            <p:nvPr/>
          </p:nvSpPr>
          <p:spPr>
            <a:xfrm>
              <a:off x="1802749" y="4336135"/>
              <a:ext cx="11011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인터페이스</a:t>
              </a: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A54C3-D18F-A2D2-DBDC-86674951B07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내용은 수정 예정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하나의 프로그램을 여러 명과 협업하여 작성 한다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규제 지침 문서를 특정 스크립트로 정형화 할 수 있고 일반화 할 수 있음을 제시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F83F29-BBD9-9EC1-58BE-6E8DDA9C439D}"/>
              </a:ext>
            </a:extLst>
          </p:cNvPr>
          <p:cNvGrpSpPr/>
          <p:nvPr/>
        </p:nvGrpSpPr>
        <p:grpSpPr>
          <a:xfrm>
            <a:off x="328915" y="1897873"/>
            <a:ext cx="8486170" cy="378042"/>
            <a:chOff x="581476" y="1040037"/>
            <a:chExt cx="11314894" cy="504056"/>
          </a:xfrm>
        </p:grpSpPr>
        <p:sp>
          <p:nvSpPr>
            <p:cNvPr id="65" name="갈매기형 수장 5">
              <a:extLst>
                <a:ext uri="{FF2B5EF4-FFF2-40B4-BE49-F238E27FC236}">
                  <a16:creationId xmlns:a16="http://schemas.microsoft.com/office/drawing/2014/main" id="{FE28A5F3-5BDE-D52E-6C11-C696B3889272}"/>
                </a:ext>
              </a:extLst>
            </p:cNvPr>
            <p:cNvSpPr/>
            <p:nvPr/>
          </p:nvSpPr>
          <p:spPr>
            <a:xfrm>
              <a:off x="4438924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점검 자동화 프로그램 구현</a:t>
              </a:r>
            </a:p>
          </p:txBody>
        </p:sp>
        <p:sp>
          <p:nvSpPr>
            <p:cNvPr id="66" name="갈매기형 수장 6">
              <a:extLst>
                <a:ext uri="{FF2B5EF4-FFF2-40B4-BE49-F238E27FC236}">
                  <a16:creationId xmlns:a16="http://schemas.microsoft.com/office/drawing/2014/main" id="{7DD1A4D0-AAA5-380D-01EE-6B37673017E2}"/>
                </a:ext>
              </a:extLst>
            </p:cNvPr>
            <p:cNvSpPr/>
            <p:nvPr/>
          </p:nvSpPr>
          <p:spPr>
            <a:xfrm>
              <a:off x="8296370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프로그램 테스트 및 마무리</a:t>
              </a:r>
            </a:p>
          </p:txBody>
        </p:sp>
        <p:sp>
          <p:nvSpPr>
            <p:cNvPr id="67" name="갈매기형 수장 7">
              <a:extLst>
                <a:ext uri="{FF2B5EF4-FFF2-40B4-BE49-F238E27FC236}">
                  <a16:creationId xmlns:a16="http://schemas.microsoft.com/office/drawing/2014/main" id="{DBFF2505-1289-397E-B8DB-D6BC60EC0D4E}"/>
                </a:ext>
              </a:extLst>
            </p:cNvPr>
            <p:cNvSpPr/>
            <p:nvPr/>
          </p:nvSpPr>
          <p:spPr>
            <a:xfrm>
              <a:off x="581476" y="1040037"/>
              <a:ext cx="3600000" cy="504056"/>
            </a:xfrm>
            <a:prstGeom prst="chevron">
              <a:avLst/>
            </a:prstGeom>
            <a:solidFill>
              <a:srgbClr val="7C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요구사항 확인 및 취약점 리스트화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C33929B-A53C-845A-A201-15F86E388640}"/>
              </a:ext>
            </a:extLst>
          </p:cNvPr>
          <p:cNvGrpSpPr/>
          <p:nvPr/>
        </p:nvGrpSpPr>
        <p:grpSpPr>
          <a:xfrm>
            <a:off x="403883" y="4339525"/>
            <a:ext cx="2375561" cy="1351962"/>
            <a:chOff x="617046" y="4394392"/>
            <a:chExt cx="3167414" cy="1802616"/>
          </a:xfrm>
          <a:solidFill>
            <a:srgbClr val="BA8384"/>
          </a:solidFill>
        </p:grpSpPr>
        <p:sp>
          <p:nvSpPr>
            <p:cNvPr id="69" name="모서리가 둥근 직사각형 9">
              <a:extLst>
                <a:ext uri="{FF2B5EF4-FFF2-40B4-BE49-F238E27FC236}">
                  <a16:creationId xmlns:a16="http://schemas.microsoft.com/office/drawing/2014/main" id="{6EAD255E-8AB3-733D-65AD-87EA7F675FFD}"/>
                </a:ext>
              </a:extLst>
            </p:cNvPr>
            <p:cNvSpPr/>
            <p:nvPr/>
          </p:nvSpPr>
          <p:spPr>
            <a:xfrm>
              <a:off x="617046" y="4394392"/>
              <a:ext cx="3167414" cy="1802616"/>
            </a:xfrm>
            <a:prstGeom prst="roundRect">
              <a:avLst>
                <a:gd name="adj" fmla="val 10446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8F96718-9C50-4B41-DBBF-F6709CF2F58E}"/>
                </a:ext>
              </a:extLst>
            </p:cNvPr>
            <p:cNvGrpSpPr/>
            <p:nvPr/>
          </p:nvGrpSpPr>
          <p:grpSpPr>
            <a:xfrm>
              <a:off x="846930" y="4710245"/>
              <a:ext cx="2691271" cy="1171945"/>
              <a:chOff x="415377" y="3153137"/>
              <a:chExt cx="2691271" cy="1171945"/>
            </a:xfrm>
            <a:grpFill/>
          </p:grpSpPr>
          <p:sp>
            <p:nvSpPr>
              <p:cNvPr id="71" name="모서리가 둥근 직사각형 11">
                <a:extLst>
                  <a:ext uri="{FF2B5EF4-FFF2-40B4-BE49-F238E27FC236}">
                    <a16:creationId xmlns:a16="http://schemas.microsoft.com/office/drawing/2014/main" id="{D9158B22-60AF-ECF4-766A-4EF8B8A1C789}"/>
                  </a:ext>
                </a:extLst>
              </p:cNvPr>
              <p:cNvSpPr/>
              <p:nvPr/>
            </p:nvSpPr>
            <p:spPr>
              <a:xfrm>
                <a:off x="420027" y="3846282"/>
                <a:ext cx="2681966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취약점 별 결과 판별 정의</a:t>
                </a:r>
              </a:p>
            </p:txBody>
          </p:sp>
          <p:sp>
            <p:nvSpPr>
              <p:cNvPr id="72" name="모서리가 둥근 직사각형 12">
                <a:extLst>
                  <a:ext uri="{FF2B5EF4-FFF2-40B4-BE49-F238E27FC236}">
                    <a16:creationId xmlns:a16="http://schemas.microsoft.com/office/drawing/2014/main" id="{29473235-B1D8-D6FB-97D9-9C84A071ECE3}"/>
                  </a:ext>
                </a:extLst>
              </p:cNvPr>
              <p:cNvSpPr/>
              <p:nvPr/>
            </p:nvSpPr>
            <p:spPr>
              <a:xfrm>
                <a:off x="415377" y="3153137"/>
                <a:ext cx="2691271" cy="479135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점검할 취약점 리스트화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7253291-6912-78BA-08D8-4B1B9B55C41A}"/>
              </a:ext>
            </a:extLst>
          </p:cNvPr>
          <p:cNvGrpSpPr/>
          <p:nvPr/>
        </p:nvGrpSpPr>
        <p:grpSpPr>
          <a:xfrm>
            <a:off x="403883" y="2587674"/>
            <a:ext cx="2375561" cy="1351962"/>
            <a:chOff x="516817" y="2187110"/>
            <a:chExt cx="3167414" cy="1802616"/>
          </a:xfrm>
          <a:solidFill>
            <a:srgbClr val="BA8384"/>
          </a:solidFill>
        </p:grpSpPr>
        <p:sp>
          <p:nvSpPr>
            <p:cNvPr id="74" name="모서리가 둥근 직사각형 14">
              <a:extLst>
                <a:ext uri="{FF2B5EF4-FFF2-40B4-BE49-F238E27FC236}">
                  <a16:creationId xmlns:a16="http://schemas.microsoft.com/office/drawing/2014/main" id="{646B2B21-2291-1637-11AB-0CA126090C0A}"/>
                </a:ext>
              </a:extLst>
            </p:cNvPr>
            <p:cNvSpPr/>
            <p:nvPr/>
          </p:nvSpPr>
          <p:spPr>
            <a:xfrm>
              <a:off x="516817" y="2187110"/>
              <a:ext cx="3167414" cy="1802616"/>
            </a:xfrm>
            <a:prstGeom prst="roundRect">
              <a:avLst>
                <a:gd name="adj" fmla="val 11882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6454DD9-2E1D-C7C9-3211-C0B644BEE78F}"/>
                </a:ext>
              </a:extLst>
            </p:cNvPr>
            <p:cNvGrpSpPr/>
            <p:nvPr/>
          </p:nvGrpSpPr>
          <p:grpSpPr>
            <a:xfrm>
              <a:off x="746699" y="2505578"/>
              <a:ext cx="2691270" cy="1180698"/>
              <a:chOff x="364193" y="1818478"/>
              <a:chExt cx="2691270" cy="1180698"/>
            </a:xfrm>
            <a:grpFill/>
          </p:grpSpPr>
          <p:sp>
            <p:nvSpPr>
              <p:cNvPr id="76" name="모서리가 둥근 직사각형 16">
                <a:extLst>
                  <a:ext uri="{FF2B5EF4-FFF2-40B4-BE49-F238E27FC236}">
                    <a16:creationId xmlns:a16="http://schemas.microsoft.com/office/drawing/2014/main" id="{5097C5F7-5027-0AD2-38E5-3EFF8B1C2F1E}"/>
                  </a:ext>
                </a:extLst>
              </p:cNvPr>
              <p:cNvSpPr/>
              <p:nvPr/>
            </p:nvSpPr>
            <p:spPr>
              <a:xfrm>
                <a:off x="364193" y="2520041"/>
                <a:ext cx="2691270" cy="479135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요구 사항 목록화</a:t>
                </a:r>
              </a:p>
            </p:txBody>
          </p:sp>
          <p:sp>
            <p:nvSpPr>
              <p:cNvPr id="77" name="모서리가 둥근 직사각형 17">
                <a:extLst>
                  <a:ext uri="{FF2B5EF4-FFF2-40B4-BE49-F238E27FC236}">
                    <a16:creationId xmlns:a16="http://schemas.microsoft.com/office/drawing/2014/main" id="{7CF7D2CF-7964-A4F2-F9A1-2054DF832614}"/>
                  </a:ext>
                </a:extLst>
              </p:cNvPr>
              <p:cNvSpPr/>
              <p:nvPr/>
            </p:nvSpPr>
            <p:spPr>
              <a:xfrm>
                <a:off x="364193" y="1818478"/>
                <a:ext cx="2691270" cy="479135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개발 환경 설정</a:t>
                </a:r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48AACBD-EEE9-3DFC-FEB8-3E3CBE708F87}"/>
              </a:ext>
            </a:extLst>
          </p:cNvPr>
          <p:cNvGrpSpPr/>
          <p:nvPr/>
        </p:nvGrpSpPr>
        <p:grpSpPr>
          <a:xfrm>
            <a:off x="6301193" y="3029911"/>
            <a:ext cx="2480795" cy="2393284"/>
            <a:chOff x="8481355" y="2321145"/>
            <a:chExt cx="3307726" cy="3191045"/>
          </a:xfrm>
          <a:solidFill>
            <a:srgbClr val="BA8384"/>
          </a:solidFill>
        </p:grpSpPr>
        <p:sp>
          <p:nvSpPr>
            <p:cNvPr id="90" name="모서리가 둥근 직사각형 30">
              <a:extLst>
                <a:ext uri="{FF2B5EF4-FFF2-40B4-BE49-F238E27FC236}">
                  <a16:creationId xmlns:a16="http://schemas.microsoft.com/office/drawing/2014/main" id="{2EE75D44-2A6B-F6C5-5499-237A21D1E25A}"/>
                </a:ext>
              </a:extLst>
            </p:cNvPr>
            <p:cNvSpPr/>
            <p:nvPr/>
          </p:nvSpPr>
          <p:spPr>
            <a:xfrm>
              <a:off x="8481355" y="2321145"/>
              <a:ext cx="3307726" cy="3191045"/>
            </a:xfrm>
            <a:prstGeom prst="roundRect">
              <a:avLst>
                <a:gd name="adj" fmla="val 7018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C64C37-2782-D26F-7F63-F03743991A54}"/>
                </a:ext>
              </a:extLst>
            </p:cNvPr>
            <p:cNvGrpSpPr/>
            <p:nvPr/>
          </p:nvGrpSpPr>
          <p:grpSpPr>
            <a:xfrm>
              <a:off x="8712402" y="2550858"/>
              <a:ext cx="2849008" cy="2689103"/>
              <a:chOff x="8747399" y="2246669"/>
              <a:chExt cx="2849008" cy="2689103"/>
            </a:xfrm>
            <a:grpFill/>
          </p:grpSpPr>
          <p:sp>
            <p:nvSpPr>
              <p:cNvPr id="92" name="모서리가 둥근 직사각형 32">
                <a:extLst>
                  <a:ext uri="{FF2B5EF4-FFF2-40B4-BE49-F238E27FC236}">
                    <a16:creationId xmlns:a16="http://schemas.microsoft.com/office/drawing/2014/main" id="{48817081-762C-800C-8C6A-9B0EC717A5CE}"/>
                  </a:ext>
                </a:extLst>
              </p:cNvPr>
              <p:cNvSpPr/>
              <p:nvPr/>
            </p:nvSpPr>
            <p:spPr>
              <a:xfrm>
                <a:off x="8747407" y="2246669"/>
                <a:ext cx="2848995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동작 테스트</a:t>
                </a:r>
              </a:p>
            </p:txBody>
          </p:sp>
          <p:sp>
            <p:nvSpPr>
              <p:cNvPr id="93" name="모서리가 둥근 직사각형 33">
                <a:extLst>
                  <a:ext uri="{FF2B5EF4-FFF2-40B4-BE49-F238E27FC236}">
                    <a16:creationId xmlns:a16="http://schemas.microsoft.com/office/drawing/2014/main" id="{C2D8837D-3B35-F7D8-C439-2675AA6E852F}"/>
                  </a:ext>
                </a:extLst>
              </p:cNvPr>
              <p:cNvSpPr/>
              <p:nvPr/>
            </p:nvSpPr>
            <p:spPr>
              <a:xfrm>
                <a:off x="8747399" y="4456972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최종 보고서 작성</a:t>
                </a:r>
              </a:p>
            </p:txBody>
          </p:sp>
          <p:sp>
            <p:nvSpPr>
              <p:cNvPr id="94" name="모서리가 둥근 직사각형 34">
                <a:extLst>
                  <a:ext uri="{FF2B5EF4-FFF2-40B4-BE49-F238E27FC236}">
                    <a16:creationId xmlns:a16="http://schemas.microsoft.com/office/drawing/2014/main" id="{64A901F9-F1A0-DF34-A20C-223ACA7A8EDA}"/>
                  </a:ext>
                </a:extLst>
              </p:cNvPr>
              <p:cNvSpPr/>
              <p:nvPr/>
            </p:nvSpPr>
            <p:spPr>
              <a:xfrm>
                <a:off x="8747407" y="2983436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코드 </a:t>
                </a:r>
                <a:r>
                  <a:rPr lang="ko-KR" altLang="en-US" sz="1125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리팩토링</a:t>
                </a:r>
                <a:endPara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95" name="모서리가 둥근 직사각형 35">
                <a:extLst>
                  <a:ext uri="{FF2B5EF4-FFF2-40B4-BE49-F238E27FC236}">
                    <a16:creationId xmlns:a16="http://schemas.microsoft.com/office/drawing/2014/main" id="{D6B6FBAC-DEB0-B5CD-D1FA-9F1A5B699D65}"/>
                  </a:ext>
                </a:extLst>
              </p:cNvPr>
              <p:cNvSpPr/>
              <p:nvPr/>
            </p:nvSpPr>
            <p:spPr>
              <a:xfrm>
                <a:off x="8747399" y="3720204"/>
                <a:ext cx="2849000" cy="478800"/>
              </a:xfrm>
              <a:prstGeom prst="roundRect">
                <a:avLst/>
              </a:prstGeom>
              <a:solidFill>
                <a:srgbClr val="7C001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25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프로그램 사용 매뉴얼 작성</a:t>
                </a:r>
              </a:p>
            </p:txBody>
          </p:sp>
        </p:grpSp>
      </p:grpSp>
      <p:sp>
        <p:nvSpPr>
          <p:cNvPr id="97" name="Freeform 157">
            <a:extLst>
              <a:ext uri="{FF2B5EF4-FFF2-40B4-BE49-F238E27FC236}">
                <a16:creationId xmlns:a16="http://schemas.microsoft.com/office/drawing/2014/main" id="{51ECD139-3052-35C3-E007-3FEB0BA180F6}"/>
              </a:ext>
            </a:extLst>
          </p:cNvPr>
          <p:cNvSpPr>
            <a:spLocks/>
          </p:cNvSpPr>
          <p:nvPr/>
        </p:nvSpPr>
        <p:spPr bwMode="auto">
          <a:xfrm rot="5400000">
            <a:off x="1434955" y="3979986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8" name="Freeform 157">
            <a:extLst>
              <a:ext uri="{FF2B5EF4-FFF2-40B4-BE49-F238E27FC236}">
                <a16:creationId xmlns:a16="http://schemas.microsoft.com/office/drawing/2014/main" id="{465E14B9-A116-CC08-3026-BE8F64E23737}"/>
              </a:ext>
            </a:extLst>
          </p:cNvPr>
          <p:cNvSpPr>
            <a:spLocks/>
          </p:cNvSpPr>
          <p:nvPr/>
        </p:nvSpPr>
        <p:spPr bwMode="auto">
          <a:xfrm rot="5400000">
            <a:off x="4396869" y="3968584"/>
            <a:ext cx="3228803" cy="462843"/>
          </a:xfrm>
          <a:custGeom>
            <a:avLst/>
            <a:gdLst>
              <a:gd name="T0" fmla="*/ 0 w 3840"/>
              <a:gd name="T1" fmla="*/ 717 h 672"/>
              <a:gd name="T2" fmla="*/ 1 w 3840"/>
              <a:gd name="T3" fmla="*/ 489 h 672"/>
              <a:gd name="T4" fmla="*/ 1 w 3840"/>
              <a:gd name="T5" fmla="*/ 192 h 672"/>
              <a:gd name="T6" fmla="*/ 1 w 3840"/>
              <a:gd name="T7" fmla="*/ 192 h 672"/>
              <a:gd name="T8" fmla="*/ 1 w 3840"/>
              <a:gd name="T9" fmla="*/ 0 h 672"/>
              <a:gd name="T10" fmla="*/ 1 w 3840"/>
              <a:gd name="T11" fmla="*/ 192 h 672"/>
              <a:gd name="T12" fmla="*/ 1 w 3840"/>
              <a:gd name="T13" fmla="*/ 192 h 672"/>
              <a:gd name="T14" fmla="*/ 1 w 3840"/>
              <a:gd name="T15" fmla="*/ 465 h 672"/>
              <a:gd name="T16" fmla="*/ 1 w 3840"/>
              <a:gd name="T17" fmla="*/ 717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100000">
                <a:srgbClr val="7C0019"/>
              </a:gs>
              <a:gs pos="11000">
                <a:srgbClr val="FFFFFF"/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AD33A-750C-8738-0E96-4AD98B29F622}"/>
              </a:ext>
            </a:extLst>
          </p:cNvPr>
          <p:cNvGrpSpPr/>
          <p:nvPr/>
        </p:nvGrpSpPr>
        <p:grpSpPr>
          <a:xfrm>
            <a:off x="3339280" y="2678985"/>
            <a:ext cx="2404165" cy="2869771"/>
            <a:chOff x="3338236" y="2585603"/>
            <a:chExt cx="2404165" cy="2869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E9DAD3-09D7-7CC6-71F9-CA43AB10D450}"/>
                </a:ext>
              </a:extLst>
            </p:cNvPr>
            <p:cNvGrpSpPr/>
            <p:nvPr/>
          </p:nvGrpSpPr>
          <p:grpSpPr>
            <a:xfrm>
              <a:off x="3338236" y="2585603"/>
              <a:ext cx="2404165" cy="2869771"/>
              <a:chOff x="3338236" y="2585603"/>
              <a:chExt cx="2404165" cy="2869771"/>
            </a:xfrm>
          </p:grpSpPr>
          <p:sp>
            <p:nvSpPr>
              <p:cNvPr id="78" name="모서리가 둥근 직사각형 18">
                <a:extLst>
                  <a:ext uri="{FF2B5EF4-FFF2-40B4-BE49-F238E27FC236}">
                    <a16:creationId xmlns:a16="http://schemas.microsoft.com/office/drawing/2014/main" id="{8472CC65-369A-0660-688D-C2CEDA64B2B3}"/>
                  </a:ext>
                </a:extLst>
              </p:cNvPr>
              <p:cNvSpPr/>
              <p:nvPr/>
            </p:nvSpPr>
            <p:spPr>
              <a:xfrm>
                <a:off x="3338236" y="2585603"/>
                <a:ext cx="2404165" cy="2869771"/>
              </a:xfrm>
              <a:prstGeom prst="roundRect">
                <a:avLst>
                  <a:gd name="adj" fmla="val 9857"/>
                </a:avLst>
              </a:prstGeom>
              <a:solidFill>
                <a:srgbClr val="BA838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6B14CA-5E2E-653F-2938-FEA6FD8A0B21}"/>
                  </a:ext>
                </a:extLst>
              </p:cNvPr>
              <p:cNvGrpSpPr/>
              <p:nvPr/>
            </p:nvGrpSpPr>
            <p:grpSpPr>
              <a:xfrm>
                <a:off x="3542559" y="2772182"/>
                <a:ext cx="2066530" cy="1926443"/>
                <a:chOff x="4608479" y="1915620"/>
                <a:chExt cx="2755374" cy="2568591"/>
              </a:xfrm>
            </p:grpSpPr>
            <p:sp>
              <p:nvSpPr>
                <p:cNvPr id="80" name="모서리가 둥근 직사각형 20">
                  <a:extLst>
                    <a:ext uri="{FF2B5EF4-FFF2-40B4-BE49-F238E27FC236}">
                      <a16:creationId xmlns:a16="http://schemas.microsoft.com/office/drawing/2014/main" id="{C5317ACD-2463-C2DA-54D3-3919A4212F15}"/>
                    </a:ext>
                  </a:extLst>
                </p:cNvPr>
                <p:cNvSpPr/>
                <p:nvPr/>
              </p:nvSpPr>
              <p:spPr>
                <a:xfrm>
                  <a:off x="4623715" y="1915620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화면 설계</a:t>
                  </a:r>
                </a:p>
              </p:txBody>
            </p:sp>
            <p:sp>
              <p:nvSpPr>
                <p:cNvPr id="81" name="모서리가 둥근 직사각형 21">
                  <a:extLst>
                    <a:ext uri="{FF2B5EF4-FFF2-40B4-BE49-F238E27FC236}">
                      <a16:creationId xmlns:a16="http://schemas.microsoft.com/office/drawing/2014/main" id="{2040DE85-59FB-565C-A8D3-F52865E028A3}"/>
                    </a:ext>
                  </a:extLst>
                </p:cNvPr>
                <p:cNvSpPr/>
                <p:nvPr/>
              </p:nvSpPr>
              <p:spPr>
                <a:xfrm>
                  <a:off x="4608479" y="261488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설계</a:t>
                  </a:r>
                </a:p>
              </p:txBody>
            </p:sp>
            <p:sp>
              <p:nvSpPr>
                <p:cNvPr id="82" name="모서리가 둥근 직사각형 22">
                  <a:extLst>
                    <a:ext uri="{FF2B5EF4-FFF2-40B4-BE49-F238E27FC236}">
                      <a16:creationId xmlns:a16="http://schemas.microsoft.com/office/drawing/2014/main" id="{3B6B1B7C-C199-75F8-B26E-E2761FE35672}"/>
                    </a:ext>
                  </a:extLst>
                </p:cNvPr>
                <p:cNvSpPr/>
                <p:nvPr/>
              </p:nvSpPr>
              <p:spPr>
                <a:xfrm>
                  <a:off x="4608479" y="4005411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UI, DB </a:t>
                  </a:r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개발</a:t>
                  </a:r>
                </a:p>
              </p:txBody>
            </p:sp>
            <p:sp>
              <p:nvSpPr>
                <p:cNvPr id="83" name="모서리가 둥근 직사각형 23">
                  <a:extLst>
                    <a:ext uri="{FF2B5EF4-FFF2-40B4-BE49-F238E27FC236}">
                      <a16:creationId xmlns:a16="http://schemas.microsoft.com/office/drawing/2014/main" id="{45D85C22-B6CF-DE93-01E6-544F213D1472}"/>
                    </a:ext>
                  </a:extLst>
                </p:cNvPr>
                <p:cNvSpPr/>
                <p:nvPr/>
              </p:nvSpPr>
              <p:spPr>
                <a:xfrm>
                  <a:off x="4621043" y="3314845"/>
                  <a:ext cx="2740138" cy="478800"/>
                </a:xfrm>
                <a:prstGeom prst="roundRect">
                  <a:avLst/>
                </a:prstGeom>
                <a:solidFill>
                  <a:srgbClr val="7C0019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25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점검 모듈 개발</a:t>
                  </a:r>
                </a:p>
              </p:txBody>
            </p:sp>
          </p:grpSp>
        </p:grpSp>
        <p:sp>
          <p:nvSpPr>
            <p:cNvPr id="3" name="모서리가 둥근 직사각형 22">
              <a:extLst>
                <a:ext uri="{FF2B5EF4-FFF2-40B4-BE49-F238E27FC236}">
                  <a16:creationId xmlns:a16="http://schemas.microsoft.com/office/drawing/2014/main" id="{463984C5-99D5-FF26-6543-303CAD5F7C49}"/>
                </a:ext>
              </a:extLst>
            </p:cNvPr>
            <p:cNvSpPr/>
            <p:nvPr/>
          </p:nvSpPr>
          <p:spPr>
            <a:xfrm>
              <a:off x="3551982" y="4857449"/>
              <a:ext cx="2055103" cy="359100"/>
            </a:xfrm>
            <a:prstGeom prst="roundRect">
              <a:avLst/>
            </a:prstGeom>
            <a:solidFill>
              <a:srgbClr val="7C001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점검 모듈</a:t>
              </a:r>
              <a:r>
                <a:rPr lang="en-US" altLang="ko-KR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UI </a:t>
              </a:r>
              <a:r>
                <a:rPr lang="ko-KR" altLang="en-US" sz="1125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연결</a:t>
              </a:r>
            </a:p>
          </p:txBody>
        </p:sp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83D3F4-B2B1-8F98-C461-02F284C4D8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4040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 절차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0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9530-E2E5-485B-9AE9-4801377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>
                <a:solidFill>
                  <a:schemeClr val="tx1"/>
                </a:solidFill>
              </a:rPr>
              <a:t>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5962A-5113-47CF-974C-4D0FFF1D063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5557" y="1081786"/>
            <a:ext cx="8550036" cy="5546742"/>
          </a:xfrm>
        </p:spPr>
        <p:txBody>
          <a:bodyPr>
            <a:normAutofit/>
          </a:bodyPr>
          <a:lstStyle/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8724A3-6D09-3DC3-2335-0A4A84FF2FCF}"/>
              </a:ext>
            </a:extLst>
          </p:cNvPr>
          <p:cNvGrpSpPr/>
          <p:nvPr/>
        </p:nvGrpSpPr>
        <p:grpSpPr>
          <a:xfrm>
            <a:off x="1920325" y="2278807"/>
            <a:ext cx="6804754" cy="230635"/>
            <a:chOff x="1863177" y="1092200"/>
            <a:chExt cx="8003292" cy="307513"/>
          </a:xfrm>
          <a:solidFill>
            <a:srgbClr val="0B508A"/>
          </a:solidFill>
        </p:grpSpPr>
        <p:sp>
          <p:nvSpPr>
            <p:cNvPr id="53" name="갈매기형 수장 2">
              <a:extLst>
                <a:ext uri="{FF2B5EF4-FFF2-40B4-BE49-F238E27FC236}">
                  <a16:creationId xmlns:a16="http://schemas.microsoft.com/office/drawing/2014/main" id="{0BFA7F0C-0B04-DE8F-E24D-9DE29A636482}"/>
                </a:ext>
              </a:extLst>
            </p:cNvPr>
            <p:cNvSpPr/>
            <p:nvPr/>
          </p:nvSpPr>
          <p:spPr>
            <a:xfrm>
              <a:off x="1863177" y="1092200"/>
              <a:ext cx="209558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4" name="갈매기형 수장 3">
              <a:extLst>
                <a:ext uri="{FF2B5EF4-FFF2-40B4-BE49-F238E27FC236}">
                  <a16:creationId xmlns:a16="http://schemas.microsoft.com/office/drawing/2014/main" id="{460680DF-B493-F21A-A71B-D3DB948BE3A4}"/>
                </a:ext>
              </a:extLst>
            </p:cNvPr>
            <p:cNvSpPr/>
            <p:nvPr/>
          </p:nvSpPr>
          <p:spPr>
            <a:xfrm>
              <a:off x="4094130" y="1092200"/>
              <a:ext cx="2273302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4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5" name="갈매기형 수장 4">
              <a:extLst>
                <a:ext uri="{FF2B5EF4-FFF2-40B4-BE49-F238E27FC236}">
                  <a16:creationId xmlns:a16="http://schemas.microsoft.com/office/drawing/2014/main" id="{5FB6A4E1-3608-8A2B-10AF-12A8CD4F65E0}"/>
                </a:ext>
              </a:extLst>
            </p:cNvPr>
            <p:cNvSpPr/>
            <p:nvPr/>
          </p:nvSpPr>
          <p:spPr>
            <a:xfrm>
              <a:off x="6502798" y="1092200"/>
              <a:ext cx="2095588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5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  <p:sp>
          <p:nvSpPr>
            <p:cNvPr id="56" name="갈매기형 수장 5">
              <a:extLst>
                <a:ext uri="{FF2B5EF4-FFF2-40B4-BE49-F238E27FC236}">
                  <a16:creationId xmlns:a16="http://schemas.microsoft.com/office/drawing/2014/main" id="{6C7B1082-BC24-5450-0100-A5FF298D77FB}"/>
                </a:ext>
              </a:extLst>
            </p:cNvPr>
            <p:cNvSpPr/>
            <p:nvPr/>
          </p:nvSpPr>
          <p:spPr>
            <a:xfrm>
              <a:off x="8733752" y="1092200"/>
              <a:ext cx="1132717" cy="307513"/>
            </a:xfrm>
            <a:prstGeom prst="chevron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6</a:t>
              </a: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2E5F6EB-65FA-86BF-0411-99036ACEDFC4}"/>
              </a:ext>
            </a:extLst>
          </p:cNvPr>
          <p:cNvGrpSpPr/>
          <p:nvPr/>
        </p:nvGrpSpPr>
        <p:grpSpPr>
          <a:xfrm>
            <a:off x="741084" y="2269224"/>
            <a:ext cx="932881" cy="3683026"/>
            <a:chOff x="832724" y="1404509"/>
            <a:chExt cx="1243841" cy="49107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6345E2-FD4B-151E-5A73-221827E878C6}"/>
                </a:ext>
              </a:extLst>
            </p:cNvPr>
            <p:cNvSpPr/>
            <p:nvPr/>
          </p:nvSpPr>
          <p:spPr>
            <a:xfrm>
              <a:off x="832724" y="5285792"/>
              <a:ext cx="1243841" cy="1029418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산출물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6F9A2E-6833-85F4-636E-8461439E7F22}"/>
                </a:ext>
              </a:extLst>
            </p:cNvPr>
            <p:cNvSpPr/>
            <p:nvPr/>
          </p:nvSpPr>
          <p:spPr>
            <a:xfrm>
              <a:off x="832724" y="2447982"/>
              <a:ext cx="1243841" cy="2700820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세부</a:t>
              </a:r>
              <a:endParaRPr lang="en-US" altLang="ko-KR" sz="135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단계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4373B8-C923-6D93-DE8B-CEF8AF3D506B}"/>
                </a:ext>
              </a:extLst>
            </p:cNvPr>
            <p:cNvSpPr/>
            <p:nvPr/>
          </p:nvSpPr>
          <p:spPr>
            <a:xfrm>
              <a:off x="844117" y="1404509"/>
              <a:ext cx="1232448" cy="352196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일 정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E27BA0-5E40-0C3C-B9D4-7718A110D7CA}"/>
                </a:ext>
              </a:extLst>
            </p:cNvPr>
            <p:cNvSpPr/>
            <p:nvPr/>
          </p:nvSpPr>
          <p:spPr>
            <a:xfrm>
              <a:off x="832724" y="1941748"/>
              <a:ext cx="1243841" cy="378864"/>
            </a:xfrm>
            <a:prstGeom prst="rect">
              <a:avLst/>
            </a:prstGeom>
            <a:solidFill>
              <a:srgbClr val="7C0019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단 계</a:t>
              </a: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64EF9E2-34B6-1697-CB03-9A7EEF26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10665"/>
              </p:ext>
            </p:extLst>
          </p:nvPr>
        </p:nvGraphicFramePr>
        <p:xfrm>
          <a:off x="1943704" y="4440082"/>
          <a:ext cx="6783359" cy="6373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83359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6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프로젝트 진행 중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37672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진행사항 보고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기술문서 작성 및 공유</a:t>
                      </a:r>
                      <a:r>
                        <a:rPr lang="en-US" altLang="ko-KR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</a:t>
                      </a:r>
                      <a:r>
                        <a:rPr lang="ko-KR" altLang="en-US" sz="9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일정표 업데이트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     멘토링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3157956-CF76-3BF9-FD28-C19DCEAB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59614"/>
              </p:ext>
            </p:extLst>
          </p:nvPr>
        </p:nvGraphicFramePr>
        <p:xfrm>
          <a:off x="1943705" y="3055501"/>
          <a:ext cx="2435950" cy="13136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5950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사전 조사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3940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요구 사항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조사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확인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개발 환경 설계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업무 분장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5E135D0-1076-1D2B-D6D1-0AAA2A56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07088"/>
              </p:ext>
            </p:extLst>
          </p:nvPr>
        </p:nvGraphicFramePr>
        <p:xfrm>
          <a:off x="4521393" y="3051829"/>
          <a:ext cx="1721394" cy="13172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139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작성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35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규제 지침 스크립트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(XML)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UI, DB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설계 및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모듈과 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7BCC5B5-3490-FA29-B6AE-AD4B1E00A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75960"/>
              </p:ext>
            </p:extLst>
          </p:nvPr>
        </p:nvGraphicFramePr>
        <p:xfrm>
          <a:off x="6350799" y="3051829"/>
          <a:ext cx="2376264" cy="13172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595497132"/>
                    </a:ext>
                  </a:extLst>
                </a:gridCol>
              </a:tblGrid>
              <a:tr h="27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프로그램 테스트 및 최적화</a:t>
                      </a: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08472"/>
                  </a:ext>
                </a:extLst>
              </a:tr>
              <a:tr h="1045864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점검 모듈 동작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각 취약점 점검 테스트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자원 사용 최적화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사용 매뉴얼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보고서 작성</a:t>
                      </a:r>
                      <a:endPara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75438" marR="75438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55174"/>
                  </a:ext>
                </a:extLst>
              </a:tr>
            </a:tbl>
          </a:graphicData>
        </a:graphic>
      </p:graphicFrame>
      <p:sp>
        <p:nvSpPr>
          <p:cNvPr id="68" name="사각형: 둥근 모서리 3">
            <a:extLst>
              <a:ext uri="{FF2B5EF4-FFF2-40B4-BE49-F238E27FC236}">
                <a16:creationId xmlns:a16="http://schemas.microsoft.com/office/drawing/2014/main" id="{830BB719-3C69-048B-669B-3A80E3E77B17}"/>
              </a:ext>
            </a:extLst>
          </p:cNvPr>
          <p:cNvSpPr/>
          <p:nvPr/>
        </p:nvSpPr>
        <p:spPr>
          <a:xfrm>
            <a:off x="1916311" y="2672153"/>
            <a:ext cx="2463344" cy="264834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조사 및 설계</a:t>
            </a:r>
          </a:p>
        </p:txBody>
      </p:sp>
      <p:sp>
        <p:nvSpPr>
          <p:cNvPr id="69" name="사각형: 둥근 모서리 30">
            <a:extLst>
              <a:ext uri="{FF2B5EF4-FFF2-40B4-BE49-F238E27FC236}">
                <a16:creationId xmlns:a16="http://schemas.microsoft.com/office/drawing/2014/main" id="{C3F4567E-651E-301E-4DAB-069592A9A880}"/>
              </a:ext>
            </a:extLst>
          </p:cNvPr>
          <p:cNvSpPr/>
          <p:nvPr/>
        </p:nvSpPr>
        <p:spPr>
          <a:xfrm>
            <a:off x="4521393" y="2657884"/>
            <a:ext cx="2597419" cy="283500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작성 및 테스트</a:t>
            </a:r>
          </a:p>
        </p:txBody>
      </p:sp>
      <p:sp>
        <p:nvSpPr>
          <p:cNvPr id="70" name="사각형: 둥근 모서리 31">
            <a:extLst>
              <a:ext uri="{FF2B5EF4-FFF2-40B4-BE49-F238E27FC236}">
                <a16:creationId xmlns:a16="http://schemas.microsoft.com/office/drawing/2014/main" id="{0FD0A76A-4AB2-DD51-A5C9-ADD3F0C50855}"/>
              </a:ext>
            </a:extLst>
          </p:cNvPr>
          <p:cNvSpPr/>
          <p:nvPr/>
        </p:nvSpPr>
        <p:spPr>
          <a:xfrm>
            <a:off x="7260550" y="2669090"/>
            <a:ext cx="1439120" cy="269422"/>
          </a:xfrm>
          <a:prstGeom prst="roundRect">
            <a:avLst/>
          </a:prstGeom>
          <a:solidFill>
            <a:srgbClr val="BA8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마무리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7C4D0C-5B80-D040-B997-E63EE756417B}"/>
              </a:ext>
            </a:extLst>
          </p:cNvPr>
          <p:cNvSpPr/>
          <p:nvPr/>
        </p:nvSpPr>
        <p:spPr>
          <a:xfrm>
            <a:off x="1941719" y="5190136"/>
            <a:ext cx="6783359" cy="7621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SW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 설계서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산업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제어망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보안 취약점 자동 점검 프로그램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사용 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보고서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A17C71-9CF4-1631-7523-5CDCA40E911B}"/>
              </a:ext>
            </a:extLst>
          </p:cNvPr>
          <p:cNvSpPr txBox="1"/>
          <p:nvPr/>
        </p:nvSpPr>
        <p:spPr>
          <a:xfrm>
            <a:off x="476110" y="1873199"/>
            <a:ext cx="1946408" cy="332006"/>
          </a:xfrm>
          <a:prstGeom prst="roundRect">
            <a:avLst/>
          </a:prstGeom>
          <a:solidFill>
            <a:srgbClr val="7C0019"/>
          </a:solidFill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캡틴오와 선원들</a:t>
            </a:r>
            <a:r>
              <a:rPr lang="en-US" altLang="ko-KR" sz="135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5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로드맵</a:t>
            </a:r>
            <a:endParaRPr lang="ko-KR" altLang="en-US" sz="135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FC14A-5CE0-F6A9-53F7-007D3F98F533}"/>
              </a:ext>
            </a:extLst>
          </p:cNvPr>
          <p:cNvSpPr txBox="1">
            <a:spLocks/>
          </p:cNvSpPr>
          <p:nvPr/>
        </p:nvSpPr>
        <p:spPr>
          <a:xfrm>
            <a:off x="325557" y="1081786"/>
            <a:ext cx="8550036" cy="540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58" indent="-182558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ko-KR" altLang="en-US" sz="14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66" indent="-176209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□"/>
              <a:defRPr sz="12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25" indent="-18255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45" indent="-174621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2773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7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966" indent="-228594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방향성 로드맵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13486</TotalTime>
  <Words>822</Words>
  <Application>Microsoft Office PowerPoint</Application>
  <PresentationFormat>화면 슬라이드 쇼(4:3)</PresentationFormat>
  <Paragraphs>195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Open Sans</vt:lpstr>
      <vt:lpstr>맑은 고딕</vt:lpstr>
      <vt:lpstr>Arial</vt:lpstr>
      <vt:lpstr>a옛날사진관3</vt:lpstr>
      <vt:lpstr>Wingdings</vt:lpstr>
      <vt:lpstr>Microsoft GothicNeo</vt:lpstr>
      <vt:lpstr>Calibri</vt:lpstr>
      <vt:lpstr>a옛날사진관4</vt:lpstr>
      <vt:lpstr>Verdana</vt:lpstr>
      <vt:lpstr>Calibri Light</vt:lpstr>
      <vt:lpstr>Brush Script MT</vt:lpstr>
      <vt:lpstr>.AppleSystemUIFont</vt:lpstr>
      <vt:lpstr>Office 테마</vt:lpstr>
      <vt:lpstr>제어망의 서버,PC 등 OS로 구동되는 IT 기기의 보안 취약점 점검을 자동화 할 수 있는 기술 개발</vt:lpstr>
      <vt:lpstr>PowerPoint 프레젠테이션</vt:lpstr>
      <vt:lpstr>팀 소개</vt:lpstr>
      <vt:lpstr>주제 소개</vt:lpstr>
      <vt:lpstr>주제 소개</vt:lpstr>
      <vt:lpstr>주제 소개</vt:lpstr>
      <vt:lpstr>주제 소개</vt:lpstr>
      <vt:lpstr>수행 일정</vt:lpstr>
      <vt:lpstr>수행 일정</vt:lpstr>
      <vt:lpstr>수행 일정</vt:lpstr>
      <vt:lpstr>수행 내용</vt:lpstr>
      <vt:lpstr>수행 내용</vt:lpstr>
      <vt:lpstr>수행 내용</vt:lpstr>
      <vt:lpstr>수행 내용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오병윤[ 학부재학 / 인공지능사이버보안학과 ]</dc:creator>
  <cp:lastModifiedBy>오병윤[ 학부재학 / 인공지능사이버보안학과 ]</cp:lastModifiedBy>
  <cp:revision>1850</cp:revision>
  <cp:lastPrinted>2021-07-12T08:32:56Z</cp:lastPrinted>
  <dcterms:created xsi:type="dcterms:W3CDTF">2021-07-05T10:00:20Z</dcterms:created>
  <dcterms:modified xsi:type="dcterms:W3CDTF">2024-04-29T08:42:46Z</dcterms:modified>
</cp:coreProperties>
</file>